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4B750-BC6D-4400-955B-4A015CED7E20}" type="datetimeFigureOut">
              <a:rPr lang="en-US" smtClean="0"/>
              <a:t>01-03-2024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3A6E5-DAF1-4632-8902-198515AB0D5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0517357-DC68-43E1-9173-9B31D3D43C2A}" type="slidenum">
              <a:rPr lang="en-US" smtClean="0"/>
              <a:pPr/>
              <a:t>1</a:t>
            </a:fld>
            <a:endParaRPr lang="en-US" smtClean="0"/>
          </a:p>
        </p:txBody>
      </p:sp>
      <p:sp>
        <p:nvSpPr>
          <p:cNvPr id="16387" name="Rectangle 1026"/>
          <p:cNvSpPr>
            <a:spLocks noGrp="1" noRot="1" noChangeAspect="1" noChangeArrowheads="1" noTextEdit="1"/>
          </p:cNvSpPr>
          <p:nvPr>
            <p:ph type="sldImg"/>
          </p:nvPr>
        </p:nvSpPr>
        <p:spPr>
          <a:solidFill>
            <a:srgbClr val="FFFFFF"/>
          </a:solidFill>
          <a:ln/>
        </p:spPr>
      </p:sp>
      <p:sp>
        <p:nvSpPr>
          <p:cNvPr id="16388"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62750B-AAB2-4C91-8832-DC5288A7580D}" type="datetimeFigureOut">
              <a:rPr lang="en-US" smtClean="0"/>
              <a:t>01-03-2024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2750B-AAB2-4C91-8832-DC5288A7580D}" type="datetimeFigureOut">
              <a:rPr lang="en-US" smtClean="0"/>
              <a:t>01-03-2024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2750B-AAB2-4C91-8832-DC5288A7580D}" type="datetimeFigureOut">
              <a:rPr lang="en-US" smtClean="0"/>
              <a:t>01-03-2024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62750B-AAB2-4C91-8832-DC5288A7580D}" type="datetimeFigureOut">
              <a:rPr lang="en-US" smtClean="0"/>
              <a:t>01-03-2024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62750B-AAB2-4C91-8832-DC5288A7580D}" type="datetimeFigureOut">
              <a:rPr lang="en-US" smtClean="0"/>
              <a:t>01-03-2024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62750B-AAB2-4C91-8832-DC5288A7580D}" type="datetimeFigureOut">
              <a:rPr lang="en-US" smtClean="0"/>
              <a:t>01-03-2024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62750B-AAB2-4C91-8832-DC5288A7580D}" type="datetimeFigureOut">
              <a:rPr lang="en-US" smtClean="0"/>
              <a:t>01-03-2024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62750B-AAB2-4C91-8832-DC5288A7580D}" type="datetimeFigureOut">
              <a:rPr lang="en-US" smtClean="0"/>
              <a:t>01-03-2024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2750B-AAB2-4C91-8832-DC5288A7580D}" type="datetimeFigureOut">
              <a:rPr lang="en-US" smtClean="0"/>
              <a:t>01-03-2024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2750B-AAB2-4C91-8832-DC5288A7580D}" type="datetimeFigureOut">
              <a:rPr lang="en-US" smtClean="0"/>
              <a:t>01-03-2024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2750B-AAB2-4C91-8832-DC5288A7580D}" type="datetimeFigureOut">
              <a:rPr lang="en-US" smtClean="0"/>
              <a:t>01-03-2024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F339C-5EE2-4D41-9921-EE40264C1A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2750B-AAB2-4C91-8832-DC5288A7580D}" type="datetimeFigureOut">
              <a:rPr lang="en-US" smtClean="0"/>
              <a:t>01-03-2024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F339C-5EE2-4D41-9921-EE40264C1A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a:xfrm>
            <a:off x="6553200" y="6248400"/>
            <a:ext cx="1905000" cy="457200"/>
          </a:xfrm>
          <a:prstGeom prst="rect">
            <a:avLst/>
          </a:prstGeom>
          <a:noFill/>
        </p:spPr>
        <p:txBody>
          <a:bodyPr/>
          <a:lstStyle/>
          <a:p>
            <a:fld id="{1FB971AC-EA3B-4716-BC7D-8A776BE2C039}" type="slidenum">
              <a:rPr lang="en-US" smtClean="0"/>
              <a:pPr/>
              <a:t>1</a:t>
            </a:fld>
            <a:endParaRPr lang="en-US" smtClean="0"/>
          </a:p>
        </p:txBody>
      </p:sp>
      <p:sp>
        <p:nvSpPr>
          <p:cNvPr id="3077" name="Rectangle 3"/>
          <p:cNvSpPr>
            <a:spLocks noGrp="1" noChangeArrowheads="1"/>
          </p:cNvSpPr>
          <p:nvPr>
            <p:ph type="subTitle" idx="4294967295"/>
          </p:nvPr>
        </p:nvSpPr>
        <p:spPr>
          <a:xfrm>
            <a:off x="914400" y="2514600"/>
            <a:ext cx="7162800" cy="3733800"/>
          </a:xfrm>
          <a:prstGeom prst="rect">
            <a:avLst/>
          </a:prstGeom>
        </p:spPr>
        <p:txBody>
          <a:bodyPr/>
          <a:lstStyle/>
          <a:p>
            <a:pPr eaLnBrk="1" hangingPunct="1"/>
            <a:endParaRPr lang="en-US" sz="2800" b="1" dirty="0" smtClean="0">
              <a:solidFill>
                <a:schemeClr val="accent2"/>
              </a:solidFill>
            </a:endParaRPr>
          </a:p>
          <a:p>
            <a:pPr eaLnBrk="1" hangingPunct="1"/>
            <a:endParaRPr lang="en-US" sz="2800" b="1" dirty="0" smtClean="0">
              <a:solidFill>
                <a:schemeClr val="accent2"/>
              </a:solidFill>
            </a:endParaRPr>
          </a:p>
          <a:p>
            <a:pPr eaLnBrk="1" hangingPunct="1"/>
            <a:endParaRPr lang="en-US" sz="2800" b="1" dirty="0" smtClean="0">
              <a:solidFill>
                <a:schemeClr val="accent2"/>
              </a:solidFill>
            </a:endParaRPr>
          </a:p>
          <a:p>
            <a:pPr eaLnBrk="1" hangingPunct="1"/>
            <a:endParaRPr lang="en-US" sz="3600" b="1" dirty="0" smtClean="0">
              <a:solidFill>
                <a:srgbClr val="CC0000"/>
              </a:solidFill>
            </a:endParaRPr>
          </a:p>
        </p:txBody>
      </p:sp>
      <p:sp>
        <p:nvSpPr>
          <p:cNvPr id="5" name="TextBox 4"/>
          <p:cNvSpPr txBox="1"/>
          <p:nvPr/>
        </p:nvSpPr>
        <p:spPr>
          <a:xfrm>
            <a:off x="5029200" y="3886200"/>
            <a:ext cx="3429000" cy="1631216"/>
          </a:xfrm>
          <a:prstGeom prst="rect">
            <a:avLst/>
          </a:prstGeom>
          <a:noFill/>
        </p:spPr>
        <p:txBody>
          <a:bodyPr wrap="square" rtlCol="0">
            <a:spAutoFit/>
          </a:bodyPr>
          <a:lstStyle/>
          <a:p>
            <a:r>
              <a:rPr lang="en-US" sz="2000" b="1" dirty="0" smtClean="0"/>
              <a:t>Presented By</a:t>
            </a:r>
          </a:p>
          <a:p>
            <a:r>
              <a:rPr lang="en-US" sz="2000" b="1" dirty="0" smtClean="0"/>
              <a:t>Dr. Monika Patel</a:t>
            </a:r>
          </a:p>
          <a:p>
            <a:r>
              <a:rPr lang="en-US" sz="2000" b="1" dirty="0" smtClean="0"/>
              <a:t>Asst. Professor Computer Dept Durga Mahavidyalaya Raipur(CG) </a:t>
            </a:r>
            <a:endParaRPr lang="en-US" sz="2000" b="1" dirty="0"/>
          </a:p>
        </p:txBody>
      </p:sp>
      <p:sp>
        <p:nvSpPr>
          <p:cNvPr id="6" name="object 7"/>
          <p:cNvSpPr txBox="1"/>
          <p:nvPr/>
        </p:nvSpPr>
        <p:spPr>
          <a:xfrm>
            <a:off x="533400" y="1447800"/>
            <a:ext cx="8077200" cy="1483740"/>
          </a:xfrm>
          <a:prstGeom prst="rect">
            <a:avLst/>
          </a:prstGeom>
          <a:solidFill>
            <a:srgbClr val="8D863D"/>
          </a:solidFill>
        </p:spPr>
        <p:txBody>
          <a:bodyPr vert="horz" wrap="square" lIns="0" tIns="6350" rIns="0" bIns="0" rtlCol="0">
            <a:spAutoFit/>
          </a:bodyPr>
          <a:lstStyle/>
          <a:p>
            <a:pPr marL="238125">
              <a:lnSpc>
                <a:spcPct val="100000"/>
              </a:lnSpc>
              <a:spcBef>
                <a:spcPts val="50"/>
              </a:spcBef>
            </a:pPr>
            <a:r>
              <a:rPr lang="en-US" sz="4800" dirty="0" smtClean="0"/>
              <a:t>Unified Modeling Language UML	</a:t>
            </a:r>
            <a:endParaRPr sz="4800">
              <a:latin typeface="Constantia"/>
              <a:cs typeface="Constantia"/>
            </a:endParaRPr>
          </a:p>
        </p:txBody>
      </p:sp>
    </p:spTree>
  </p:cSld>
  <p:clrMapOvr>
    <a:masterClrMapping/>
  </p:clrMapOvr>
  <p:transition spd="slow" advClick="0" advTm="3000">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Number Placeholder 3"/>
          <p:cNvSpPr>
            <a:spLocks noGrp="1"/>
          </p:cNvSpPr>
          <p:nvPr>
            <p:ph type="sldNum" sz="quarter" idx="11"/>
          </p:nvPr>
        </p:nvSpPr>
        <p:spPr>
          <a:noFill/>
        </p:spPr>
        <p:txBody>
          <a:bodyPr/>
          <a:lstStyle/>
          <a:p>
            <a:fld id="{13E2A127-4BCE-4A1A-BA03-CE8299C5F2C5}" type="slidenum">
              <a:rPr lang="en-US"/>
              <a:pPr/>
              <a:t>10</a:t>
            </a:fld>
            <a:endParaRPr lang="en-US"/>
          </a:p>
        </p:txBody>
      </p:sp>
      <p:sp>
        <p:nvSpPr>
          <p:cNvPr id="339970" name="Rectangle 1026"/>
          <p:cNvSpPr>
            <a:spLocks noGrp="1" noChangeArrowheads="1"/>
          </p:cNvSpPr>
          <p:nvPr>
            <p:ph type="title"/>
          </p:nvPr>
        </p:nvSpPr>
        <p:spPr/>
        <p:txBody>
          <a:bodyPr>
            <a:normAutofit fontScale="90000"/>
          </a:bodyPr>
          <a:lstStyle/>
          <a:p>
            <a:pPr>
              <a:defRPr/>
            </a:pPr>
            <a:r>
              <a:rPr lang="en-US" smtClean="0"/>
              <a:t>UML Class Diagram Notation (Cont.)</a:t>
            </a:r>
          </a:p>
        </p:txBody>
      </p:sp>
      <p:pic>
        <p:nvPicPr>
          <p:cNvPr id="128004" name="Picture 1027"/>
          <p:cNvPicPr>
            <a:picLocks noChangeAspect="1" noChangeArrowheads="1"/>
          </p:cNvPicPr>
          <p:nvPr/>
        </p:nvPicPr>
        <p:blipFill>
          <a:blip r:embed="rId2"/>
          <a:srcRect l="18739" t="50691" r="18919" b="2402"/>
          <a:stretch>
            <a:fillRect/>
          </a:stretch>
        </p:blipFill>
        <p:spPr bwMode="auto">
          <a:xfrm>
            <a:off x="838200" y="1076325"/>
            <a:ext cx="7569200" cy="4271963"/>
          </a:xfrm>
          <a:prstGeom prst="rect">
            <a:avLst/>
          </a:prstGeom>
          <a:noFill/>
          <a:ln w="76200" cmpd="tri">
            <a:solidFill>
              <a:schemeClr val="tx2"/>
            </a:solidFill>
            <a:miter lim="800000"/>
            <a:headEnd/>
            <a:tailEnd/>
          </a:ln>
        </p:spPr>
      </p:pic>
      <p:sp>
        <p:nvSpPr>
          <p:cNvPr id="128005" name="Text Box 1028"/>
          <p:cNvSpPr txBox="1">
            <a:spLocks noChangeArrowheads="1"/>
          </p:cNvSpPr>
          <p:nvPr/>
        </p:nvSpPr>
        <p:spPr bwMode="auto">
          <a:xfrm>
            <a:off x="962025" y="5600700"/>
            <a:ext cx="6099175" cy="366713"/>
          </a:xfrm>
          <a:prstGeom prst="rect">
            <a:avLst/>
          </a:prstGeom>
          <a:noFill/>
          <a:ln w="9525">
            <a:noFill/>
            <a:miter lim="800000"/>
            <a:headEnd/>
            <a:tailEnd/>
          </a:ln>
        </p:spPr>
        <p:txBody>
          <a:bodyPr wrap="none">
            <a:spAutoFit/>
          </a:bodyPr>
          <a:lstStyle/>
          <a:p>
            <a:pPr algn="l"/>
            <a:r>
              <a:rPr lang="en-US" b="0"/>
              <a:t>*</a:t>
            </a:r>
            <a:r>
              <a:rPr lang="en-US" b="0">
                <a:solidFill>
                  <a:schemeClr val="tx2"/>
                </a:solidFill>
              </a:rPr>
              <a:t>Note reversal of position in cardinality constraint depiction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Number Placeholder 4"/>
          <p:cNvSpPr>
            <a:spLocks noGrp="1"/>
          </p:cNvSpPr>
          <p:nvPr>
            <p:ph type="sldNum" sz="quarter" idx="11"/>
          </p:nvPr>
        </p:nvSpPr>
        <p:spPr>
          <a:noFill/>
        </p:spPr>
        <p:txBody>
          <a:bodyPr/>
          <a:lstStyle/>
          <a:p>
            <a:fld id="{0E95AD0A-F7EC-4E7B-9865-5AEE65E6114E}" type="slidenum">
              <a:rPr lang="en-US"/>
              <a:pPr/>
              <a:t>11</a:t>
            </a:fld>
            <a:endParaRPr lang="en-US"/>
          </a:p>
        </p:txBody>
      </p:sp>
      <p:sp>
        <p:nvSpPr>
          <p:cNvPr id="340994" name="Rectangle 1026"/>
          <p:cNvSpPr>
            <a:spLocks noGrp="1" noChangeArrowheads="1"/>
          </p:cNvSpPr>
          <p:nvPr>
            <p:ph type="title"/>
          </p:nvPr>
        </p:nvSpPr>
        <p:spPr>
          <a:xfrm>
            <a:off x="457200" y="0"/>
            <a:ext cx="8229600" cy="1143000"/>
          </a:xfrm>
        </p:spPr>
        <p:txBody>
          <a:bodyPr/>
          <a:lstStyle/>
          <a:p>
            <a:pPr>
              <a:defRPr/>
            </a:pPr>
            <a:r>
              <a:rPr lang="en-US" dirty="0" smtClean="0"/>
              <a:t>UML</a:t>
            </a:r>
          </a:p>
        </p:txBody>
      </p:sp>
      <p:sp>
        <p:nvSpPr>
          <p:cNvPr id="129028" name="Rectangle 1027"/>
          <p:cNvSpPr>
            <a:spLocks noGrp="1" noChangeArrowheads="1"/>
          </p:cNvSpPr>
          <p:nvPr>
            <p:ph type="body" idx="1"/>
          </p:nvPr>
        </p:nvSpPr>
        <p:spPr>
          <a:xfrm>
            <a:off x="571500" y="968375"/>
            <a:ext cx="7848600" cy="5022850"/>
          </a:xfrm>
        </p:spPr>
        <p:txBody>
          <a:bodyPr/>
          <a:lstStyle/>
          <a:p>
            <a:endParaRPr lang="en-US" smtClean="0"/>
          </a:p>
          <a:p>
            <a:endParaRPr lang="en-US" smtClean="0"/>
          </a:p>
          <a:p>
            <a:endParaRPr lang="en-US" smtClean="0"/>
          </a:p>
          <a:p>
            <a:endParaRPr lang="en-US" smtClean="0"/>
          </a:p>
        </p:txBody>
      </p:sp>
      <p:graphicFrame>
        <p:nvGraphicFramePr>
          <p:cNvPr id="340996" name="Group 1028"/>
          <p:cNvGraphicFramePr>
            <a:graphicFrameLocks noGrp="1"/>
          </p:cNvGraphicFramePr>
          <p:nvPr/>
        </p:nvGraphicFramePr>
        <p:xfrm>
          <a:off x="2828925" y="1016000"/>
          <a:ext cx="2265363" cy="1472184"/>
        </p:xfrm>
        <a:graphic>
          <a:graphicData uri="http://schemas.openxmlformats.org/drawingml/2006/table">
            <a:tbl>
              <a:tblPr/>
              <a:tblGrid>
                <a:gridCol w="2265363"/>
              </a:tblGrid>
              <a:tr h="30638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dirty="0" smtClean="0">
                          <a:ln>
                            <a:noFill/>
                          </a:ln>
                          <a:solidFill>
                            <a:schemeClr val="tx2"/>
                          </a:solidFill>
                          <a:effectLst/>
                          <a:latin typeface="Helvetica" pitchFamily="34" charset="0"/>
                        </a:rPr>
                        <a:t>person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855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dirty="0" smtClean="0">
                          <a:ln>
                            <a:noFill/>
                          </a:ln>
                          <a:solidFill>
                            <a:schemeClr val="tx1"/>
                          </a:solidFill>
                          <a:effectLst/>
                          <a:latin typeface="Helvetica" pitchFamily="34" charset="0"/>
                        </a:rPr>
                        <a:t>Name</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dirty="0" smtClean="0">
                          <a:ln>
                            <a:noFill/>
                          </a:ln>
                          <a:solidFill>
                            <a:schemeClr val="tx1"/>
                          </a:solidFill>
                          <a:effectLst/>
                          <a:latin typeface="Helvetica" pitchFamily="34" charset="0"/>
                        </a:rPr>
                        <a:t>Street</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dirty="0" smtClean="0">
                          <a:ln>
                            <a:noFill/>
                          </a:ln>
                          <a:solidFill>
                            <a:schemeClr val="tx1"/>
                          </a:solidFill>
                          <a:effectLst/>
                          <a:latin typeface="Helvetica" pitchFamily="34" charset="0"/>
                        </a:rPr>
                        <a:t>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1004" name="Group 1036"/>
          <p:cNvGraphicFramePr>
            <a:graphicFrameLocks noGrp="1"/>
          </p:cNvGraphicFramePr>
          <p:nvPr/>
        </p:nvGraphicFramePr>
        <p:xfrm>
          <a:off x="1873250" y="3121025"/>
          <a:ext cx="1682750" cy="1452563"/>
        </p:xfrm>
        <a:graphic>
          <a:graphicData uri="http://schemas.openxmlformats.org/drawingml/2006/table">
            <a:tbl>
              <a:tblPr/>
              <a:tblGrid>
                <a:gridCol w="1682750"/>
              </a:tblGrid>
              <a:tr h="47942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2"/>
                          </a:solidFill>
                          <a:effectLst/>
                          <a:latin typeface="Helvetica" pitchFamily="34" charset="0"/>
                        </a:rPr>
                        <a:t>employee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313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salary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1012" name="Group 1044"/>
          <p:cNvGraphicFramePr>
            <a:graphicFrameLocks noGrp="1"/>
          </p:cNvGraphicFramePr>
          <p:nvPr/>
        </p:nvGraphicFramePr>
        <p:xfrm>
          <a:off x="4297363" y="3135313"/>
          <a:ext cx="1566862" cy="1406525"/>
        </p:xfrm>
        <a:graphic>
          <a:graphicData uri="http://schemas.openxmlformats.org/drawingml/2006/table">
            <a:tbl>
              <a:tblPr/>
              <a:tblGrid>
                <a:gridCol w="1566862"/>
              </a:tblGrid>
              <a:tr h="42862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2"/>
                          </a:solidFill>
                          <a:effectLst/>
                          <a:latin typeface="Helvetica" pitchFamily="34" charset="0"/>
                        </a:rPr>
                        <a:t>customer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790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600" b="0" i="0" u="none" strike="noStrike" cap="none" normalizeH="0" baseline="0" smtClean="0">
                          <a:ln>
                            <a:noFill/>
                          </a:ln>
                          <a:solidFill>
                            <a:schemeClr val="tx1"/>
                          </a:solidFill>
                          <a:effectLst/>
                          <a:latin typeface="Helvetica" pitchFamily="34" charset="0"/>
                        </a:rPr>
                        <a:t>Credit-rating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1020" name="Group 1052"/>
          <p:cNvGraphicFramePr>
            <a:graphicFrameLocks noGrp="1"/>
          </p:cNvGraphicFramePr>
          <p:nvPr/>
        </p:nvGraphicFramePr>
        <p:xfrm>
          <a:off x="377825" y="5399088"/>
          <a:ext cx="1682750" cy="1436688"/>
        </p:xfrm>
        <a:graphic>
          <a:graphicData uri="http://schemas.openxmlformats.org/drawingml/2006/table">
            <a:tbl>
              <a:tblPr/>
              <a:tblGrid>
                <a:gridCol w="1682750"/>
              </a:tblGrid>
              <a:tr h="37782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officer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88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officer-num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1028" name="Group 1060"/>
          <p:cNvGraphicFramePr>
            <a:graphicFrameLocks noGrp="1"/>
          </p:cNvGraphicFramePr>
          <p:nvPr/>
        </p:nvGraphicFramePr>
        <p:xfrm>
          <a:off x="2598738" y="5283200"/>
          <a:ext cx="1712912" cy="1611313"/>
        </p:xfrm>
        <a:graphic>
          <a:graphicData uri="http://schemas.openxmlformats.org/drawingml/2006/table">
            <a:tbl>
              <a:tblPr/>
              <a:tblGrid>
                <a:gridCol w="1712912"/>
              </a:tblGrid>
              <a:tr h="46513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teller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61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Station –num</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Hrs -worked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1036" name="Group 1068"/>
          <p:cNvGraphicFramePr>
            <a:graphicFrameLocks noGrp="1"/>
          </p:cNvGraphicFramePr>
          <p:nvPr/>
        </p:nvGraphicFramePr>
        <p:xfrm>
          <a:off x="5224463" y="5195888"/>
          <a:ext cx="1582737" cy="1639888"/>
        </p:xfrm>
        <a:graphic>
          <a:graphicData uri="http://schemas.openxmlformats.org/drawingml/2006/table">
            <a:tbl>
              <a:tblPr/>
              <a:tblGrid>
                <a:gridCol w="1582737"/>
              </a:tblGrid>
              <a:tr h="50800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secretary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1800" b="0" i="0" u="none" strike="noStrike" cap="none" normalizeH="0" baseline="0" smtClean="0">
                          <a:ln>
                            <a:noFill/>
                          </a:ln>
                          <a:solidFill>
                            <a:schemeClr val="tx1"/>
                          </a:solidFill>
                          <a:effectLst/>
                          <a:latin typeface="Helvetica" pitchFamily="34" charset="0"/>
                        </a:rPr>
                        <a:t>Hrs-worked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1044" name="AutoShape 1076"/>
          <p:cNvSpPr>
            <a:spLocks noChangeArrowheads="1"/>
          </p:cNvSpPr>
          <p:nvPr/>
        </p:nvSpPr>
        <p:spPr bwMode="auto">
          <a:xfrm>
            <a:off x="4498975" y="2495550"/>
            <a:ext cx="165100" cy="628650"/>
          </a:xfrm>
          <a:prstGeom prst="upArrow">
            <a:avLst>
              <a:gd name="adj1" fmla="val 50000"/>
              <a:gd name="adj2" fmla="val 95192"/>
            </a:avLst>
          </a:prstGeom>
          <a:solidFill>
            <a:schemeClr val="accent1"/>
          </a:solidFill>
          <a:ln w="9525">
            <a:solidFill>
              <a:schemeClr val="tx1"/>
            </a:solid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41045" name="AutoShape 1077"/>
          <p:cNvSpPr>
            <a:spLocks noChangeArrowheads="1"/>
          </p:cNvSpPr>
          <p:nvPr/>
        </p:nvSpPr>
        <p:spPr bwMode="auto">
          <a:xfrm>
            <a:off x="3271838" y="2503488"/>
            <a:ext cx="136525" cy="585787"/>
          </a:xfrm>
          <a:prstGeom prst="upArrow">
            <a:avLst>
              <a:gd name="adj1" fmla="val 50000"/>
              <a:gd name="adj2" fmla="val 107267"/>
            </a:avLst>
          </a:prstGeom>
          <a:solidFill>
            <a:schemeClr val="accent1"/>
          </a:solidFill>
          <a:ln w="9525">
            <a:solidFill>
              <a:schemeClr val="tx1"/>
            </a:solid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41046" name="AutoShape 1078"/>
          <p:cNvSpPr>
            <a:spLocks noChangeArrowheads="1"/>
          </p:cNvSpPr>
          <p:nvPr/>
        </p:nvSpPr>
        <p:spPr bwMode="auto">
          <a:xfrm>
            <a:off x="3076575" y="4600575"/>
            <a:ext cx="103188" cy="639763"/>
          </a:xfrm>
          <a:prstGeom prst="upArrow">
            <a:avLst>
              <a:gd name="adj1" fmla="val 50000"/>
              <a:gd name="adj2" fmla="val 154999"/>
            </a:avLst>
          </a:prstGeom>
          <a:solidFill>
            <a:schemeClr val="accent1"/>
          </a:solidFill>
          <a:ln w="9525">
            <a:solidFill>
              <a:schemeClr val="tx1"/>
            </a:solid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341047" name="Line 1079"/>
          <p:cNvSpPr>
            <a:spLocks noChangeShapeType="1"/>
          </p:cNvSpPr>
          <p:nvPr/>
        </p:nvSpPr>
        <p:spPr bwMode="auto">
          <a:xfrm flipV="1">
            <a:off x="1176338" y="4630738"/>
            <a:ext cx="4514850" cy="42862"/>
          </a:xfrm>
          <a:prstGeom prst="line">
            <a:avLst/>
          </a:prstGeom>
          <a:noFill/>
          <a:ln w="9525">
            <a:solidFill>
              <a:schemeClr val="tx1"/>
            </a:solidFill>
            <a:round/>
            <a:headEnd/>
            <a:tailEnd/>
          </a:ln>
          <a:effectLst/>
        </p:spPr>
        <p:txBody>
          <a:bodyPr wrap="none"/>
          <a:lstStyle/>
          <a:p>
            <a:pPr>
              <a:defRPr/>
            </a:pPr>
            <a:endParaRPr lang="en-US">
              <a:effectLst>
                <a:outerShdw blurRad="38100" dist="38100" dir="2700000" algn="tl">
                  <a:srgbClr val="000000">
                    <a:alpha val="43137"/>
                  </a:srgbClr>
                </a:outerShdw>
              </a:effectLst>
            </a:endParaRPr>
          </a:p>
        </p:txBody>
      </p:sp>
      <p:sp>
        <p:nvSpPr>
          <p:cNvPr id="341048" name="Line 1080"/>
          <p:cNvSpPr>
            <a:spLocks noChangeShapeType="1"/>
          </p:cNvSpPr>
          <p:nvPr/>
        </p:nvSpPr>
        <p:spPr bwMode="auto">
          <a:xfrm flipH="1">
            <a:off x="1119188" y="4702175"/>
            <a:ext cx="11112" cy="609600"/>
          </a:xfrm>
          <a:prstGeom prst="line">
            <a:avLst/>
          </a:prstGeom>
          <a:noFill/>
          <a:ln w="9525">
            <a:solidFill>
              <a:schemeClr val="tx1"/>
            </a:solidFill>
            <a:round/>
            <a:headEnd/>
            <a:tailEnd/>
          </a:ln>
          <a:effectLst/>
        </p:spPr>
        <p:txBody>
          <a:bodyPr wrap="none"/>
          <a:lstStyle/>
          <a:p>
            <a:pPr>
              <a:defRPr/>
            </a:pPr>
            <a:endParaRPr lang="en-US">
              <a:effectLst>
                <a:outerShdw blurRad="38100" dist="38100" dir="2700000" algn="tl">
                  <a:srgbClr val="000000">
                    <a:alpha val="43137"/>
                  </a:srgbClr>
                </a:outerShdw>
              </a:effectLst>
            </a:endParaRPr>
          </a:p>
        </p:txBody>
      </p:sp>
      <p:sp>
        <p:nvSpPr>
          <p:cNvPr id="341049" name="Line 1081"/>
          <p:cNvSpPr>
            <a:spLocks noChangeShapeType="1"/>
          </p:cNvSpPr>
          <p:nvPr/>
        </p:nvSpPr>
        <p:spPr bwMode="auto">
          <a:xfrm>
            <a:off x="5689600" y="4659313"/>
            <a:ext cx="0" cy="536575"/>
          </a:xfrm>
          <a:prstGeom prst="line">
            <a:avLst/>
          </a:prstGeom>
          <a:noFill/>
          <a:ln w="9525">
            <a:solidFill>
              <a:schemeClr val="tx1"/>
            </a:solidFill>
            <a:round/>
            <a:headEnd/>
            <a:tailEnd/>
          </a:ln>
          <a:effectLst/>
        </p:spPr>
        <p:txBody>
          <a:bodyPr wrap="none"/>
          <a:lstStyle/>
          <a:p>
            <a:pPr>
              <a:defRPr/>
            </a:pPr>
            <a:endParaRPr lang="en-US">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4"/>
          <p:cNvSpPr>
            <a:spLocks noGrp="1"/>
          </p:cNvSpPr>
          <p:nvPr>
            <p:ph type="sldNum" sz="quarter" idx="11"/>
          </p:nvPr>
        </p:nvSpPr>
        <p:spPr>
          <a:noFill/>
        </p:spPr>
        <p:txBody>
          <a:bodyPr/>
          <a:lstStyle/>
          <a:p>
            <a:fld id="{7F8E6038-E81D-4E0D-B55C-8B13E85C8D31}" type="slidenum">
              <a:rPr lang="en-US"/>
              <a:pPr/>
              <a:t>2</a:t>
            </a:fld>
            <a:endParaRPr lang="en-US"/>
          </a:p>
        </p:txBody>
      </p:sp>
      <p:sp>
        <p:nvSpPr>
          <p:cNvPr id="313346" name="Rectangle 1026"/>
          <p:cNvSpPr>
            <a:spLocks noGrp="1" noChangeArrowheads="1"/>
          </p:cNvSpPr>
          <p:nvPr>
            <p:ph type="title"/>
          </p:nvPr>
        </p:nvSpPr>
        <p:spPr/>
        <p:txBody>
          <a:bodyPr/>
          <a:lstStyle/>
          <a:p>
            <a:pPr>
              <a:defRPr/>
            </a:pPr>
            <a:r>
              <a:rPr lang="en-US" dirty="0" smtClean="0"/>
              <a:t>UML	</a:t>
            </a:r>
          </a:p>
        </p:txBody>
      </p:sp>
      <p:sp>
        <p:nvSpPr>
          <p:cNvPr id="119812" name="Rectangle 1027"/>
          <p:cNvSpPr>
            <a:spLocks noGrp="1" noChangeArrowheads="1"/>
          </p:cNvSpPr>
          <p:nvPr>
            <p:ph type="body" idx="1"/>
          </p:nvPr>
        </p:nvSpPr>
        <p:spPr/>
        <p:txBody>
          <a:bodyPr>
            <a:normAutofit fontScale="77500" lnSpcReduction="20000"/>
          </a:bodyPr>
          <a:lstStyle/>
          <a:p>
            <a:pPr algn="just"/>
            <a:r>
              <a:rPr lang="en-US" dirty="0" smtClean="0"/>
              <a:t>The Computer programming languages is continuously being developed during last thirty years, and for last decade one particular concept in programming is not only stabilized but also is considered extremely advanced i.e. Object Oriented Programming ( OOP). </a:t>
            </a:r>
          </a:p>
          <a:p>
            <a:pPr algn="just"/>
            <a:r>
              <a:rPr lang="en-US" dirty="0" smtClean="0"/>
              <a:t>The three leading Computer scientists – Grady </a:t>
            </a:r>
            <a:r>
              <a:rPr lang="en-US" dirty="0" err="1" smtClean="0"/>
              <a:t>Booch</a:t>
            </a:r>
            <a:r>
              <a:rPr lang="en-US" dirty="0" smtClean="0"/>
              <a:t>, Jim </a:t>
            </a:r>
            <a:r>
              <a:rPr lang="en-US" dirty="0" err="1" smtClean="0"/>
              <a:t>Rumbaugh</a:t>
            </a:r>
            <a:r>
              <a:rPr lang="en-US" dirty="0" smtClean="0"/>
              <a:t> and </a:t>
            </a:r>
            <a:r>
              <a:rPr lang="en-US" dirty="0" err="1" smtClean="0"/>
              <a:t>Ivar</a:t>
            </a:r>
            <a:r>
              <a:rPr lang="en-US" dirty="0" smtClean="0"/>
              <a:t> Jacobson developed a new system for OO design. This new system is known as UML: Unified Modeling Language</a:t>
            </a:r>
          </a:p>
          <a:p>
            <a:pPr algn="just"/>
            <a:r>
              <a:rPr lang="en-US" dirty="0" smtClean="0"/>
              <a:t>UML has many components to graphically model different aspects of an entire software system</a:t>
            </a:r>
          </a:p>
          <a:p>
            <a:pPr algn="just"/>
            <a:r>
              <a:rPr lang="en-US" dirty="0" smtClean="0"/>
              <a:t>UML Class Diagrams correspond to E-R Diagram, but several differences.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3"/>
          <p:cNvSpPr>
            <a:spLocks noGrp="1"/>
          </p:cNvSpPr>
          <p:nvPr>
            <p:ph type="sldNum" sz="quarter" idx="11"/>
          </p:nvPr>
        </p:nvSpPr>
        <p:spPr>
          <a:noFill/>
        </p:spPr>
        <p:txBody>
          <a:bodyPr/>
          <a:lstStyle/>
          <a:p>
            <a:fld id="{E3018AF9-EC79-4728-B645-B35242BC2DE4}" type="slidenum">
              <a:rPr lang="en-US"/>
              <a:pPr/>
              <a:t>3</a:t>
            </a:fld>
            <a:endParaRPr lang="en-US"/>
          </a:p>
        </p:txBody>
      </p:sp>
      <p:sp>
        <p:nvSpPr>
          <p:cNvPr id="314370" name="Rectangle 1026"/>
          <p:cNvSpPr>
            <a:spLocks noGrp="1" noChangeArrowheads="1"/>
          </p:cNvSpPr>
          <p:nvPr>
            <p:ph type="title"/>
          </p:nvPr>
        </p:nvSpPr>
        <p:spPr>
          <a:xfrm>
            <a:off x="685800" y="0"/>
            <a:ext cx="8077200" cy="609600"/>
          </a:xfrm>
        </p:spPr>
        <p:txBody>
          <a:bodyPr/>
          <a:lstStyle/>
          <a:p>
            <a:pPr>
              <a:defRPr/>
            </a:pPr>
            <a:r>
              <a:rPr lang="en-US" sz="2800" smtClean="0"/>
              <a:t>Summary of UML Class Diagram Notation</a:t>
            </a:r>
          </a:p>
        </p:txBody>
      </p:sp>
      <p:pic>
        <p:nvPicPr>
          <p:cNvPr id="120836" name="Picture 1027"/>
          <p:cNvPicPr>
            <a:picLocks noChangeAspect="1" noChangeArrowheads="1"/>
          </p:cNvPicPr>
          <p:nvPr/>
        </p:nvPicPr>
        <p:blipFill>
          <a:blip r:embed="rId2"/>
          <a:srcRect l="18739" t="720" r="18919" b="49730"/>
          <a:stretch>
            <a:fillRect/>
          </a:stretch>
        </p:blipFill>
        <p:spPr bwMode="auto">
          <a:xfrm>
            <a:off x="374650" y="828675"/>
            <a:ext cx="8447088" cy="5470525"/>
          </a:xfrm>
          <a:prstGeom prst="rect">
            <a:avLst/>
          </a:prstGeom>
          <a:noFill/>
          <a:ln w="76200" cmpd="tri">
            <a:solidFill>
              <a:schemeClr val="tx2"/>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Number Placeholder 4"/>
          <p:cNvSpPr>
            <a:spLocks noGrp="1"/>
          </p:cNvSpPr>
          <p:nvPr>
            <p:ph type="sldNum" sz="quarter" idx="11"/>
          </p:nvPr>
        </p:nvSpPr>
        <p:spPr>
          <a:noFill/>
        </p:spPr>
        <p:txBody>
          <a:bodyPr/>
          <a:lstStyle/>
          <a:p>
            <a:fld id="{CCFD897B-C292-4BBD-A064-0C2FF2B545C2}" type="slidenum">
              <a:rPr lang="en-US"/>
              <a:pPr/>
              <a:t>4</a:t>
            </a:fld>
            <a:endParaRPr lang="en-US"/>
          </a:p>
        </p:txBody>
      </p:sp>
      <p:sp>
        <p:nvSpPr>
          <p:cNvPr id="315394" name="Rectangle 1026"/>
          <p:cNvSpPr>
            <a:spLocks noGrp="1" noChangeArrowheads="1"/>
          </p:cNvSpPr>
          <p:nvPr>
            <p:ph type="title"/>
          </p:nvPr>
        </p:nvSpPr>
        <p:spPr/>
        <p:txBody>
          <a:bodyPr/>
          <a:lstStyle/>
          <a:p>
            <a:pPr>
              <a:defRPr/>
            </a:pPr>
            <a:r>
              <a:rPr lang="en-US" smtClean="0"/>
              <a:t>UML Class Diagrams (Contd.)</a:t>
            </a:r>
          </a:p>
        </p:txBody>
      </p:sp>
      <p:sp>
        <p:nvSpPr>
          <p:cNvPr id="121860" name="Rectangle 1027"/>
          <p:cNvSpPr>
            <a:spLocks noGrp="1" noChangeArrowheads="1"/>
          </p:cNvSpPr>
          <p:nvPr>
            <p:ph type="body" idx="1"/>
          </p:nvPr>
        </p:nvSpPr>
        <p:spPr>
          <a:xfrm>
            <a:off x="434975" y="1114425"/>
            <a:ext cx="8213725" cy="5014913"/>
          </a:xfrm>
        </p:spPr>
        <p:txBody>
          <a:bodyPr>
            <a:normAutofit fontScale="77500" lnSpcReduction="20000"/>
          </a:bodyPr>
          <a:lstStyle/>
          <a:p>
            <a:pPr algn="just"/>
            <a:r>
              <a:rPr lang="en-US" dirty="0" smtClean="0"/>
              <a:t>Entity sets are shown as boxes, and attributes are shown within  the box, rather than as separate ellipses in E-R diagrams.</a:t>
            </a:r>
          </a:p>
          <a:p>
            <a:pPr algn="just"/>
            <a:r>
              <a:rPr lang="en-US" dirty="0" smtClean="0"/>
              <a:t>Binary relationship sets are represented in UML by just drawing a line connecting the entity sets. The relationship set name is written adjacent to the line.  </a:t>
            </a:r>
          </a:p>
          <a:p>
            <a:pPr algn="just"/>
            <a:r>
              <a:rPr lang="en-US" dirty="0" smtClean="0"/>
              <a:t>The role played by an entity set in a relationship set may also be specified by writing the role name on the line, adjacent to the entity set. </a:t>
            </a:r>
          </a:p>
          <a:p>
            <a:pPr algn="just"/>
            <a:r>
              <a:rPr lang="en-US" dirty="0" smtClean="0"/>
              <a:t>The relationship set name may alternatively be written in a box, along with attributes of the relationship set, and the box is connected, using a dotted line, to the line depicting the  relationship set.</a:t>
            </a:r>
          </a:p>
          <a:p>
            <a:pPr algn="just"/>
            <a:r>
              <a:rPr lang="en-US" dirty="0" smtClean="0"/>
              <a:t> Non-binary relationships cannot be directly represented in UML -- they have to be converted to binary relationships.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Number Placeholder 3"/>
          <p:cNvSpPr>
            <a:spLocks noGrp="1"/>
          </p:cNvSpPr>
          <p:nvPr>
            <p:ph type="sldNum" sz="quarter" idx="11"/>
          </p:nvPr>
        </p:nvSpPr>
        <p:spPr>
          <a:noFill/>
        </p:spPr>
        <p:txBody>
          <a:bodyPr/>
          <a:lstStyle/>
          <a:p>
            <a:fld id="{044D1608-9A00-4B87-88F1-10FBD9F8E682}" type="slidenum">
              <a:rPr lang="en-US"/>
              <a:pPr/>
              <a:t>5</a:t>
            </a:fld>
            <a:endParaRPr lang="en-US"/>
          </a:p>
        </p:txBody>
      </p:sp>
      <p:sp>
        <p:nvSpPr>
          <p:cNvPr id="316418" name="Rectangle 1026"/>
          <p:cNvSpPr>
            <a:spLocks noGrp="1" noChangeArrowheads="1"/>
          </p:cNvSpPr>
          <p:nvPr>
            <p:ph type="title"/>
          </p:nvPr>
        </p:nvSpPr>
        <p:spPr/>
        <p:txBody>
          <a:bodyPr>
            <a:normAutofit fontScale="90000"/>
          </a:bodyPr>
          <a:lstStyle/>
          <a:p>
            <a:pPr>
              <a:defRPr/>
            </a:pPr>
            <a:r>
              <a:rPr lang="en-US" smtClean="0"/>
              <a:t>UML Class Diagram Notation (Cont.)</a:t>
            </a:r>
          </a:p>
        </p:txBody>
      </p:sp>
      <p:pic>
        <p:nvPicPr>
          <p:cNvPr id="122884" name="Picture 1027"/>
          <p:cNvPicPr>
            <a:picLocks noChangeAspect="1" noChangeArrowheads="1"/>
          </p:cNvPicPr>
          <p:nvPr/>
        </p:nvPicPr>
        <p:blipFill>
          <a:blip r:embed="rId2"/>
          <a:srcRect l="18739" t="50691" r="18919" b="2402"/>
          <a:stretch>
            <a:fillRect/>
          </a:stretch>
        </p:blipFill>
        <p:spPr bwMode="auto">
          <a:xfrm>
            <a:off x="838200" y="1076325"/>
            <a:ext cx="7569200" cy="4271963"/>
          </a:xfrm>
          <a:prstGeom prst="rect">
            <a:avLst/>
          </a:prstGeom>
          <a:noFill/>
          <a:ln w="76200" cmpd="tri">
            <a:solidFill>
              <a:schemeClr val="tx2"/>
            </a:solidFill>
            <a:miter lim="800000"/>
            <a:headEnd/>
            <a:tailEnd/>
          </a:ln>
        </p:spPr>
      </p:pic>
      <p:sp>
        <p:nvSpPr>
          <p:cNvPr id="122885" name="Text Box 1028"/>
          <p:cNvSpPr txBox="1">
            <a:spLocks noChangeArrowheads="1"/>
          </p:cNvSpPr>
          <p:nvPr/>
        </p:nvSpPr>
        <p:spPr bwMode="auto">
          <a:xfrm>
            <a:off x="962025" y="5600700"/>
            <a:ext cx="6099175" cy="366713"/>
          </a:xfrm>
          <a:prstGeom prst="rect">
            <a:avLst/>
          </a:prstGeom>
          <a:noFill/>
          <a:ln w="9525">
            <a:noFill/>
            <a:miter lim="800000"/>
            <a:headEnd/>
            <a:tailEnd/>
          </a:ln>
        </p:spPr>
        <p:txBody>
          <a:bodyPr wrap="none">
            <a:spAutoFit/>
          </a:bodyPr>
          <a:lstStyle/>
          <a:p>
            <a:pPr algn="l"/>
            <a:r>
              <a:rPr lang="en-US" b="0"/>
              <a:t>*</a:t>
            </a:r>
            <a:r>
              <a:rPr lang="en-US" b="0">
                <a:solidFill>
                  <a:schemeClr val="tx2"/>
                </a:solidFill>
              </a:rPr>
              <a:t>Note reversal of position in cardinality constraint depiction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Number Placeholder 3"/>
          <p:cNvSpPr>
            <a:spLocks noGrp="1"/>
          </p:cNvSpPr>
          <p:nvPr>
            <p:ph type="sldNum" sz="quarter" idx="11"/>
          </p:nvPr>
        </p:nvSpPr>
        <p:spPr>
          <a:noFill/>
        </p:spPr>
        <p:txBody>
          <a:bodyPr/>
          <a:lstStyle/>
          <a:p>
            <a:fld id="{BB87C3BA-912F-4DC1-8079-D50C24E4D6D5}" type="slidenum">
              <a:rPr lang="en-US"/>
              <a:pPr/>
              <a:t>6</a:t>
            </a:fld>
            <a:endParaRPr lang="en-US"/>
          </a:p>
        </p:txBody>
      </p:sp>
      <p:sp>
        <p:nvSpPr>
          <p:cNvPr id="317442" name="Rectangle 1026"/>
          <p:cNvSpPr>
            <a:spLocks noGrp="1" noChangeArrowheads="1"/>
          </p:cNvSpPr>
          <p:nvPr>
            <p:ph type="title"/>
          </p:nvPr>
        </p:nvSpPr>
        <p:spPr>
          <a:xfrm>
            <a:off x="709613" y="276225"/>
            <a:ext cx="8077200" cy="609600"/>
          </a:xfrm>
        </p:spPr>
        <p:txBody>
          <a:bodyPr>
            <a:normAutofit fontScale="90000"/>
          </a:bodyPr>
          <a:lstStyle/>
          <a:p>
            <a:pPr>
              <a:defRPr/>
            </a:pPr>
            <a:r>
              <a:rPr lang="en-US" smtClean="0"/>
              <a:t>UML Class Diagrams (Contd.)</a:t>
            </a:r>
          </a:p>
        </p:txBody>
      </p:sp>
      <p:sp>
        <p:nvSpPr>
          <p:cNvPr id="123908" name="Rectangle 1027"/>
          <p:cNvSpPr>
            <a:spLocks noGrp="1" noChangeArrowheads="1"/>
          </p:cNvSpPr>
          <p:nvPr>
            <p:ph type="body" idx="4294967295"/>
          </p:nvPr>
        </p:nvSpPr>
        <p:spPr>
          <a:xfrm>
            <a:off x="508000" y="1176338"/>
            <a:ext cx="8369300" cy="4314825"/>
          </a:xfrm>
        </p:spPr>
        <p:txBody>
          <a:bodyPr>
            <a:normAutofit fontScale="77500" lnSpcReduction="20000"/>
          </a:bodyPr>
          <a:lstStyle/>
          <a:p>
            <a:pPr algn="just"/>
            <a:r>
              <a:rPr lang="en-US" dirty="0" smtClean="0"/>
              <a:t>Cardinality constraints are specified in the form </a:t>
            </a:r>
            <a:r>
              <a:rPr lang="en-US" i="1" dirty="0" smtClean="0"/>
              <a:t>l..h</a:t>
            </a:r>
            <a:r>
              <a:rPr lang="en-US" dirty="0" smtClean="0"/>
              <a:t>,  where </a:t>
            </a:r>
            <a:r>
              <a:rPr lang="en-US" i="1" dirty="0" smtClean="0"/>
              <a:t>l </a:t>
            </a:r>
            <a:r>
              <a:rPr lang="en-US" dirty="0" smtClean="0"/>
              <a:t>denotes the minimum and </a:t>
            </a:r>
            <a:r>
              <a:rPr lang="en-US" i="1" dirty="0" smtClean="0"/>
              <a:t>h </a:t>
            </a:r>
            <a:r>
              <a:rPr lang="en-US" dirty="0" smtClean="0"/>
              <a:t>the maximum number of relationships an entity can participate in.</a:t>
            </a:r>
          </a:p>
          <a:p>
            <a:pPr algn="just"/>
            <a:r>
              <a:rPr lang="en-US" dirty="0" smtClean="0"/>
              <a:t>Beware: the positioning of the constraints is exactly the reverse of the positioning of constraints in E-R diagrams.</a:t>
            </a:r>
          </a:p>
          <a:p>
            <a:pPr algn="just"/>
            <a:r>
              <a:rPr lang="en-US" dirty="0" smtClean="0"/>
              <a:t>The constraint 0..* on the </a:t>
            </a:r>
            <a:r>
              <a:rPr lang="en-US" i="1" dirty="0" smtClean="0"/>
              <a:t>E</a:t>
            </a:r>
            <a:r>
              <a:rPr lang="en-US" dirty="0" smtClean="0"/>
              <a:t>2</a:t>
            </a:r>
            <a:r>
              <a:rPr lang="en-US" i="1" dirty="0" smtClean="0"/>
              <a:t> </a:t>
            </a:r>
            <a:r>
              <a:rPr lang="en-US" dirty="0" smtClean="0"/>
              <a:t>side and 0..1 on the </a:t>
            </a:r>
            <a:r>
              <a:rPr lang="en-US" i="1" dirty="0" smtClean="0"/>
              <a:t>E</a:t>
            </a:r>
            <a:r>
              <a:rPr lang="en-US" dirty="0" smtClean="0"/>
              <a:t>1 side means that each </a:t>
            </a:r>
            <a:r>
              <a:rPr lang="en-US" i="1" dirty="0" smtClean="0"/>
              <a:t>E</a:t>
            </a:r>
            <a:r>
              <a:rPr lang="en-US" dirty="0" smtClean="0"/>
              <a:t>2 entity can participate in at most one relationship, whereas each </a:t>
            </a:r>
            <a:r>
              <a:rPr lang="en-US" i="1" dirty="0" smtClean="0"/>
              <a:t>E</a:t>
            </a:r>
            <a:r>
              <a:rPr lang="en-US" dirty="0" smtClean="0"/>
              <a:t>1 entity can participate in many relationships; in other words, the relationship is many to one from </a:t>
            </a:r>
            <a:r>
              <a:rPr lang="en-US" i="1" dirty="0" smtClean="0"/>
              <a:t>E</a:t>
            </a:r>
            <a:r>
              <a:rPr lang="en-US" dirty="0" smtClean="0"/>
              <a:t>2 to </a:t>
            </a:r>
            <a:r>
              <a:rPr lang="en-US" i="1" dirty="0" smtClean="0"/>
              <a:t>E</a:t>
            </a:r>
            <a:r>
              <a:rPr lang="en-US" dirty="0" smtClean="0"/>
              <a:t>1.</a:t>
            </a:r>
          </a:p>
          <a:p>
            <a:pPr algn="just"/>
            <a:r>
              <a:rPr lang="en-US" dirty="0" smtClean="0"/>
              <a:t>Single values, such as 1 or * may be written on edges; The single value 1 on an edge is treated as equivalent to 1..1, while * is equivalent to 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4"/>
          <p:cNvSpPr>
            <a:spLocks noGrp="1"/>
          </p:cNvSpPr>
          <p:nvPr>
            <p:ph type="sldNum" sz="quarter" idx="11"/>
          </p:nvPr>
        </p:nvSpPr>
        <p:spPr>
          <a:noFill/>
        </p:spPr>
        <p:txBody>
          <a:bodyPr/>
          <a:lstStyle/>
          <a:p>
            <a:fld id="{E9B8C60D-B29C-4AE0-B31D-6670F7C17542}" type="slidenum">
              <a:rPr lang="en-US"/>
              <a:pPr/>
              <a:t>7</a:t>
            </a:fld>
            <a:endParaRPr lang="en-US"/>
          </a:p>
        </p:txBody>
      </p:sp>
      <p:sp>
        <p:nvSpPr>
          <p:cNvPr id="336898" name="Rectangle 1026"/>
          <p:cNvSpPr>
            <a:spLocks noGrp="1" noChangeArrowheads="1"/>
          </p:cNvSpPr>
          <p:nvPr>
            <p:ph type="title"/>
          </p:nvPr>
        </p:nvSpPr>
        <p:spPr/>
        <p:txBody>
          <a:bodyPr/>
          <a:lstStyle/>
          <a:p>
            <a:pPr>
              <a:defRPr/>
            </a:pPr>
            <a:r>
              <a:rPr lang="en-US" smtClean="0"/>
              <a:t>UML Class Diagrams (Contd.)</a:t>
            </a:r>
          </a:p>
        </p:txBody>
      </p:sp>
      <p:sp>
        <p:nvSpPr>
          <p:cNvPr id="124932" name="Rectangle 1027"/>
          <p:cNvSpPr>
            <a:spLocks noGrp="1" noChangeArrowheads="1"/>
          </p:cNvSpPr>
          <p:nvPr>
            <p:ph type="body" idx="1"/>
          </p:nvPr>
        </p:nvSpPr>
        <p:spPr>
          <a:xfrm>
            <a:off x="434975" y="1114425"/>
            <a:ext cx="8213725" cy="5014913"/>
          </a:xfrm>
        </p:spPr>
        <p:txBody>
          <a:bodyPr>
            <a:normAutofit fontScale="77500" lnSpcReduction="20000"/>
          </a:bodyPr>
          <a:lstStyle/>
          <a:p>
            <a:pPr algn="just"/>
            <a:r>
              <a:rPr lang="en-US" dirty="0" smtClean="0"/>
              <a:t>Entity sets are shown as boxes, and attributes are shown within  the box, rather than as separate ellipses in E-R diagrams.</a:t>
            </a:r>
          </a:p>
          <a:p>
            <a:pPr algn="just"/>
            <a:r>
              <a:rPr lang="en-US" dirty="0" smtClean="0"/>
              <a:t>Binary relationship sets are represented in UML by just drawing a line connecting the entity sets. The relationship set name is written adjacent to the line.  </a:t>
            </a:r>
          </a:p>
          <a:p>
            <a:pPr algn="just"/>
            <a:r>
              <a:rPr lang="en-US" dirty="0" smtClean="0"/>
              <a:t>The role played by an entity set in a relationship set may also be specified by writing the role name on the line, adjacent to the entity set. </a:t>
            </a:r>
          </a:p>
          <a:p>
            <a:pPr algn="just"/>
            <a:r>
              <a:rPr lang="en-US" dirty="0" smtClean="0"/>
              <a:t>The relationship set name may alternatively be written in a box, along with attributes of the relationship set, and the box is connected, using a dotted line, to the line depicting the  relationship set.</a:t>
            </a:r>
          </a:p>
          <a:p>
            <a:pPr algn="just"/>
            <a:r>
              <a:rPr lang="en-US" dirty="0" smtClean="0"/>
              <a:t> Non-binary relationships cannot be directly represented in UML -- they have to be converted to binary relationships.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Number Placeholder 4"/>
          <p:cNvSpPr>
            <a:spLocks noGrp="1"/>
          </p:cNvSpPr>
          <p:nvPr>
            <p:ph type="sldNum" sz="quarter" idx="11"/>
          </p:nvPr>
        </p:nvSpPr>
        <p:spPr>
          <a:noFill/>
        </p:spPr>
        <p:txBody>
          <a:bodyPr/>
          <a:lstStyle/>
          <a:p>
            <a:fld id="{9C53718E-F703-45EA-9689-3F3451B64769}" type="slidenum">
              <a:rPr lang="en-US"/>
              <a:pPr/>
              <a:t>8</a:t>
            </a:fld>
            <a:endParaRPr lang="en-US"/>
          </a:p>
        </p:txBody>
      </p:sp>
      <p:sp>
        <p:nvSpPr>
          <p:cNvPr id="337922" name="Rectangle 1026"/>
          <p:cNvSpPr>
            <a:spLocks noGrp="1" noChangeArrowheads="1"/>
          </p:cNvSpPr>
          <p:nvPr>
            <p:ph type="title"/>
          </p:nvPr>
        </p:nvSpPr>
        <p:spPr>
          <a:xfrm>
            <a:off x="552450" y="0"/>
            <a:ext cx="8077200" cy="809625"/>
          </a:xfrm>
        </p:spPr>
        <p:txBody>
          <a:bodyPr/>
          <a:lstStyle/>
          <a:p>
            <a:pPr>
              <a:defRPr/>
            </a:pPr>
            <a:r>
              <a:rPr lang="en-US" smtClean="0"/>
              <a:t>UML Diagram</a:t>
            </a:r>
          </a:p>
        </p:txBody>
      </p:sp>
      <p:graphicFrame>
        <p:nvGraphicFramePr>
          <p:cNvPr id="337923" name="Group 1027"/>
          <p:cNvGraphicFramePr>
            <a:graphicFrameLocks noGrp="1"/>
          </p:cNvGraphicFramePr>
          <p:nvPr/>
        </p:nvGraphicFramePr>
        <p:xfrm>
          <a:off x="1066800" y="1619250"/>
          <a:ext cx="2628900" cy="3009901"/>
        </p:xfrm>
        <a:graphic>
          <a:graphicData uri="http://schemas.openxmlformats.org/drawingml/2006/table">
            <a:tbl>
              <a:tblPr/>
              <a:tblGrid>
                <a:gridCol w="2628900"/>
              </a:tblGrid>
              <a:tr h="66198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1" i="0" u="none" strike="noStrike" cap="none" normalizeH="0" baseline="0" smtClean="0">
                          <a:ln>
                            <a:noFill/>
                          </a:ln>
                          <a:solidFill>
                            <a:schemeClr val="tx1"/>
                          </a:solidFill>
                          <a:effectLst/>
                          <a:latin typeface="Helvetica" pitchFamily="34" charset="0"/>
                        </a:rPr>
                        <a:t>customer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791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2"/>
                          </a:solidFill>
                          <a:effectLst/>
                          <a:latin typeface="Helvetica" pitchFamily="34" charset="0"/>
                        </a:rPr>
                        <a:t>Customer_id</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2"/>
                          </a:solidFill>
                          <a:effectLst/>
                          <a:latin typeface="Helvetica" pitchFamily="34" charset="0"/>
                        </a:rPr>
                        <a:t>Customer-name</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2"/>
                          </a:solidFill>
                          <a:effectLst/>
                          <a:latin typeface="Helvetica" pitchFamily="34" charset="0"/>
                        </a:rPr>
                        <a:t>Customer –street</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2"/>
                          </a:solidFill>
                          <a:effectLst/>
                          <a:latin typeface="Helvetica" pitchFamily="34" charset="0"/>
                        </a:rPr>
                        <a:t>Customer -city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7931" name="Group 1035"/>
          <p:cNvGraphicFramePr>
            <a:graphicFrameLocks noGrp="1"/>
          </p:cNvGraphicFramePr>
          <p:nvPr/>
        </p:nvGraphicFramePr>
        <p:xfrm>
          <a:off x="4876800" y="1581150"/>
          <a:ext cx="2305050" cy="3009901"/>
        </p:xfrm>
        <a:graphic>
          <a:graphicData uri="http://schemas.openxmlformats.org/drawingml/2006/table">
            <a:tbl>
              <a:tblPr/>
              <a:tblGrid>
                <a:gridCol w="2305050"/>
              </a:tblGrid>
              <a:tr h="6778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1" i="0" u="none" strike="noStrike" cap="none" normalizeH="0" baseline="0" smtClean="0">
                          <a:ln>
                            <a:noFill/>
                          </a:ln>
                          <a:solidFill>
                            <a:schemeClr val="tx1"/>
                          </a:solidFill>
                          <a:effectLst/>
                          <a:latin typeface="Helvetica" pitchFamily="34" charset="0"/>
                        </a:rPr>
                        <a:t>Loan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203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2"/>
                          </a:solidFill>
                          <a:effectLst/>
                          <a:latin typeface="Helvetica" pitchFamily="34" charset="0"/>
                        </a:rPr>
                        <a:t>Loan –number</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2"/>
                          </a:solidFill>
                          <a:effectLst/>
                          <a:latin typeface="Helvetica" pitchFamily="34" charset="0"/>
                        </a:rPr>
                        <a:t>    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Number Placeholder 4"/>
          <p:cNvSpPr>
            <a:spLocks noGrp="1"/>
          </p:cNvSpPr>
          <p:nvPr>
            <p:ph type="sldNum" sz="quarter" idx="11"/>
          </p:nvPr>
        </p:nvSpPr>
        <p:spPr>
          <a:noFill/>
        </p:spPr>
        <p:txBody>
          <a:bodyPr/>
          <a:lstStyle/>
          <a:p>
            <a:fld id="{60572B17-8189-4EF8-8ABA-D2094EEDC378}" type="slidenum">
              <a:rPr lang="en-US"/>
              <a:pPr/>
              <a:t>9</a:t>
            </a:fld>
            <a:endParaRPr lang="en-US"/>
          </a:p>
        </p:txBody>
      </p:sp>
      <p:sp>
        <p:nvSpPr>
          <p:cNvPr id="338946" name="Rectangle 1026"/>
          <p:cNvSpPr>
            <a:spLocks noGrp="1" noChangeArrowheads="1"/>
          </p:cNvSpPr>
          <p:nvPr>
            <p:ph type="title"/>
          </p:nvPr>
        </p:nvSpPr>
        <p:spPr>
          <a:xfrm>
            <a:off x="266700" y="0"/>
            <a:ext cx="8572500" cy="485775"/>
          </a:xfrm>
        </p:spPr>
        <p:txBody>
          <a:bodyPr>
            <a:normAutofit fontScale="90000"/>
          </a:bodyPr>
          <a:lstStyle/>
          <a:p>
            <a:pPr>
              <a:defRPr/>
            </a:pPr>
            <a:r>
              <a:rPr lang="en-US" smtClean="0"/>
              <a:t>     E.R diagram/UML diagram</a:t>
            </a:r>
          </a:p>
        </p:txBody>
      </p:sp>
      <p:pic>
        <p:nvPicPr>
          <p:cNvPr id="126980" name="Picture 1027"/>
          <p:cNvPicPr>
            <a:picLocks noChangeAspect="1" noChangeArrowheads="1"/>
          </p:cNvPicPr>
          <p:nvPr>
            <p:ph type="body" idx="1"/>
          </p:nvPr>
        </p:nvPicPr>
        <p:blipFill>
          <a:blip r:embed="rId2"/>
          <a:srcRect l="1144" t="30066" r="1308" b="30501"/>
          <a:stretch>
            <a:fillRect/>
          </a:stretch>
        </p:blipFill>
        <p:spPr>
          <a:xfrm>
            <a:off x="285750" y="441325"/>
            <a:ext cx="8572500" cy="2832100"/>
          </a:xfrm>
          <a:noFill/>
          <a:ln w="76200" cmpd="tri">
            <a:solidFill>
              <a:schemeClr val="tx2"/>
            </a:solidFill>
          </a:ln>
        </p:spPr>
      </p:pic>
      <p:graphicFrame>
        <p:nvGraphicFramePr>
          <p:cNvPr id="338948" name="Group 1028"/>
          <p:cNvGraphicFramePr>
            <a:graphicFrameLocks noGrp="1"/>
          </p:cNvGraphicFramePr>
          <p:nvPr/>
        </p:nvGraphicFramePr>
        <p:xfrm>
          <a:off x="247650" y="3810000"/>
          <a:ext cx="2552700" cy="2970467"/>
        </p:xfrm>
        <a:graphic>
          <a:graphicData uri="http://schemas.openxmlformats.org/drawingml/2006/table">
            <a:tbl>
              <a:tblPr/>
              <a:tblGrid>
                <a:gridCol w="2552700"/>
              </a:tblGrid>
              <a:tr h="538163">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Customer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5538">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Customer -id</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Customer-name</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Customer-street</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Customer -city</a:t>
                      </a:r>
                    </a:p>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endParaRPr kumimoji="1" lang="en-US" sz="24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8956" name="Group 1036"/>
          <p:cNvGraphicFramePr>
            <a:graphicFrameLocks noGrp="1"/>
          </p:cNvGraphicFramePr>
          <p:nvPr/>
        </p:nvGraphicFramePr>
        <p:xfrm>
          <a:off x="3352800" y="4648200"/>
          <a:ext cx="2266950" cy="1987550"/>
        </p:xfrm>
        <a:graphic>
          <a:graphicData uri="http://schemas.openxmlformats.org/drawingml/2006/table">
            <a:tbl>
              <a:tblPr/>
              <a:tblGrid>
                <a:gridCol w="2266950"/>
              </a:tblGrid>
              <a:tr h="45085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depositor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30350">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Access-date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8964" name="Group 1044"/>
          <p:cNvGraphicFramePr>
            <a:graphicFrameLocks noGrp="1"/>
          </p:cNvGraphicFramePr>
          <p:nvPr/>
        </p:nvGraphicFramePr>
        <p:xfrm>
          <a:off x="6191250" y="3829050"/>
          <a:ext cx="1778000" cy="1371600"/>
        </p:xfrm>
        <a:graphic>
          <a:graphicData uri="http://schemas.openxmlformats.org/drawingml/2006/table">
            <a:tbl>
              <a:tblPr/>
              <a:tblGrid>
                <a:gridCol w="1778000"/>
              </a:tblGrid>
              <a:tr h="1809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Account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49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Account-No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35000"/>
                        </a:spcBef>
                        <a:spcAft>
                          <a:spcPct val="0"/>
                        </a:spcAft>
                        <a:buClr>
                          <a:schemeClr val="tx2"/>
                        </a:buClr>
                        <a:buSzPct val="90000"/>
                        <a:buFont typeface="Monotype Sorts" pitchFamily="2" charset="2"/>
                        <a:buNone/>
                        <a:tabLst/>
                      </a:pPr>
                      <a:r>
                        <a:rPr kumimoji="1" lang="en-US" sz="2400" b="0" i="0" u="none" strike="noStrike" cap="none" normalizeH="0" baseline="0" smtClean="0">
                          <a:ln>
                            <a:noFill/>
                          </a:ln>
                          <a:solidFill>
                            <a:schemeClr val="tx1"/>
                          </a:solidFill>
                          <a:effectLst/>
                          <a:latin typeface="Helvetica" pitchFamily="34" charset="0"/>
                        </a:rPr>
                        <a:t>balance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974" name="Line 1054"/>
          <p:cNvSpPr>
            <a:spLocks noChangeShapeType="1"/>
          </p:cNvSpPr>
          <p:nvPr/>
        </p:nvSpPr>
        <p:spPr bwMode="auto">
          <a:xfrm flipV="1">
            <a:off x="2819400" y="4095750"/>
            <a:ext cx="3333750" cy="0"/>
          </a:xfrm>
          <a:prstGeom prst="line">
            <a:avLst/>
          </a:prstGeom>
          <a:noFill/>
          <a:ln w="9525">
            <a:solidFill>
              <a:schemeClr val="tx1"/>
            </a:solidFill>
            <a:round/>
            <a:headEnd/>
            <a:tailEnd/>
          </a:ln>
          <a:effectLst/>
        </p:spPr>
        <p:txBody>
          <a:bodyPr wrap="none"/>
          <a:lstStyle/>
          <a:p>
            <a:pPr>
              <a:defRPr/>
            </a:pPr>
            <a:endParaRPr lang="en-US">
              <a:effectLst>
                <a:outerShdw blurRad="38100" dist="38100" dir="2700000" algn="tl">
                  <a:srgbClr val="000000">
                    <a:alpha val="43137"/>
                  </a:srgbClr>
                </a:outerShdw>
              </a:effectLst>
            </a:endParaRPr>
          </a:p>
        </p:txBody>
      </p:sp>
      <p:sp>
        <p:nvSpPr>
          <p:cNvPr id="127008" name="Text Box 1055"/>
          <p:cNvSpPr txBox="1">
            <a:spLocks noChangeArrowheads="1"/>
          </p:cNvSpPr>
          <p:nvPr/>
        </p:nvSpPr>
        <p:spPr bwMode="auto">
          <a:xfrm flipV="1">
            <a:off x="3028950" y="3719513"/>
            <a:ext cx="1009650" cy="366712"/>
          </a:xfrm>
          <a:prstGeom prst="rect">
            <a:avLst/>
          </a:prstGeom>
          <a:noFill/>
          <a:ln w="9525">
            <a:noFill/>
            <a:miter lim="800000"/>
            <a:headEnd/>
            <a:tailEnd/>
          </a:ln>
        </p:spPr>
        <p:txBody>
          <a:bodyPr rot="10800000">
            <a:spAutoFit/>
          </a:bodyPr>
          <a:lstStyle/>
          <a:p>
            <a:pPr>
              <a:spcBef>
                <a:spcPct val="50000"/>
              </a:spcBef>
            </a:pPr>
            <a:r>
              <a:rPr lang="en-US" b="0"/>
              <a:t>1.1</a:t>
            </a:r>
          </a:p>
        </p:txBody>
      </p:sp>
      <p:sp>
        <p:nvSpPr>
          <p:cNvPr id="127009" name="Text Box 1056"/>
          <p:cNvSpPr txBox="1">
            <a:spLocks noChangeArrowheads="1"/>
          </p:cNvSpPr>
          <p:nvPr/>
        </p:nvSpPr>
        <p:spPr bwMode="auto">
          <a:xfrm>
            <a:off x="5581650" y="3810000"/>
            <a:ext cx="571500" cy="366713"/>
          </a:xfrm>
          <a:prstGeom prst="rect">
            <a:avLst/>
          </a:prstGeom>
          <a:noFill/>
          <a:ln w="9525">
            <a:noFill/>
            <a:miter lim="800000"/>
            <a:headEnd/>
            <a:tailEnd/>
          </a:ln>
        </p:spPr>
        <p:txBody>
          <a:bodyPr>
            <a:spAutoFit/>
          </a:bodyPr>
          <a:lstStyle/>
          <a:p>
            <a:pPr>
              <a:spcBef>
                <a:spcPct val="50000"/>
              </a:spcBef>
            </a:pPr>
            <a:r>
              <a:rPr lang="en-US" b="0"/>
              <a:t>0.*</a:t>
            </a:r>
          </a:p>
        </p:txBody>
      </p:sp>
      <p:sp>
        <p:nvSpPr>
          <p:cNvPr id="338977" name="Line 1057"/>
          <p:cNvSpPr>
            <a:spLocks noChangeShapeType="1"/>
          </p:cNvSpPr>
          <p:nvPr/>
        </p:nvSpPr>
        <p:spPr bwMode="auto">
          <a:xfrm>
            <a:off x="4427538" y="4122738"/>
            <a:ext cx="0" cy="508000"/>
          </a:xfrm>
          <a:prstGeom prst="line">
            <a:avLst/>
          </a:prstGeom>
          <a:noFill/>
          <a:ln w="9525" cap="rnd">
            <a:solidFill>
              <a:schemeClr val="tx1"/>
            </a:solidFill>
            <a:prstDash val="sysDot"/>
            <a:round/>
            <a:headEnd/>
            <a:tailEnd/>
          </a:ln>
          <a:effectLst/>
        </p:spPr>
        <p:txBody>
          <a:bodyPr wrap="none"/>
          <a:lstStyle/>
          <a:p>
            <a:pPr>
              <a:defRPr/>
            </a:pPr>
            <a:endParaRPr lang="en-US">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665</Words>
  <Application>Microsoft Office PowerPoint</Application>
  <PresentationFormat>On-screen Show (4:3)</PresentationFormat>
  <Paragraphs>85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UML </vt:lpstr>
      <vt:lpstr>Summary of UML Class Diagram Notation</vt:lpstr>
      <vt:lpstr>UML Class Diagrams (Contd.)</vt:lpstr>
      <vt:lpstr>UML Class Diagram Notation (Cont.)</vt:lpstr>
      <vt:lpstr>UML Class Diagrams (Contd.)</vt:lpstr>
      <vt:lpstr>UML Class Diagrams (Contd.)</vt:lpstr>
      <vt:lpstr>UML Diagram</vt:lpstr>
      <vt:lpstr>     E.R diagram/UML diagram</vt:lpstr>
      <vt:lpstr>UML Class Diagram Notation (Cont.)</vt:lpstr>
      <vt:lpstr>UML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DELL12</dc:creator>
  <cp:lastModifiedBy>DELL12</cp:lastModifiedBy>
  <cp:revision>1</cp:revision>
  <dcterms:created xsi:type="dcterms:W3CDTF">2024-03-01T04:09:48Z</dcterms:created>
  <dcterms:modified xsi:type="dcterms:W3CDTF">2024-03-01T04:12:01Z</dcterms:modified>
</cp:coreProperties>
</file>